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265" r:id="rId3"/>
    <p:sldId id="10193" r:id="rId4"/>
    <p:sldId id="10194" r:id="rId5"/>
    <p:sldId id="10216" r:id="rId6"/>
    <p:sldId id="10221" r:id="rId7"/>
    <p:sldId id="10222" r:id="rId8"/>
    <p:sldId id="10223" r:id="rId9"/>
    <p:sldId id="10228" r:id="rId10"/>
    <p:sldId id="10224" r:id="rId11"/>
    <p:sldId id="10198" r:id="rId12"/>
    <p:sldId id="10229" r:id="rId13"/>
    <p:sldId id="10230" r:id="rId14"/>
    <p:sldId id="1925" r:id="rId15"/>
    <p:sldId id="10211" r:id="rId16"/>
    <p:sldId id="10213" r:id="rId17"/>
    <p:sldId id="271" r:id="rId18"/>
    <p:sldId id="10225" r:id="rId19"/>
    <p:sldId id="1945" r:id="rId20"/>
    <p:sldId id="10200" r:id="rId21"/>
    <p:sldId id="10226" r:id="rId22"/>
    <p:sldId id="10214" r:id="rId23"/>
    <p:sldId id="10215" r:id="rId24"/>
    <p:sldId id="1946" r:id="rId25"/>
    <p:sldId id="10227" r:id="rId26"/>
    <p:sldId id="10196" r:id="rId27"/>
    <p:sldId id="10202" r:id="rId28"/>
    <p:sldId id="1921" r:id="rId29"/>
    <p:sldId id="10203" r:id="rId30"/>
    <p:sldId id="10210" r:id="rId31"/>
    <p:sldId id="10212" r:id="rId32"/>
    <p:sldId id="10208" r:id="rId33"/>
    <p:sldId id="10209" r:id="rId34"/>
  </p:sldIdLst>
  <p:sldSz cx="12188825" cy="6858000"/>
  <p:notesSz cx="7315200" cy="96012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FD53C-C387-4601-8B71-BBDA390C4448}" v="191" dt="2019-07-16T20:34:52.594"/>
    <p1510:client id="{AF36E028-418F-244B-B51B-61013B60930D}" v="24" dt="2019-07-16T05:56:41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 autoAdjust="0"/>
    <p:restoredTop sz="83605" autoAdjust="0"/>
  </p:normalViewPr>
  <p:slideViewPr>
    <p:cSldViewPr showGuides="1">
      <p:cViewPr varScale="1">
        <p:scale>
          <a:sx n="106" d="100"/>
          <a:sy n="106" d="100"/>
        </p:scale>
        <p:origin x="1184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7/17/19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7/17/19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7/17/19 3:08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5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5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10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2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39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72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7/17/19 3:08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3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50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78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9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0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7/17/19 3:08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2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1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Informative links for your review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1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0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1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1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0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048" y="1435100"/>
            <a:ext cx="5210406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8024" y="1435100"/>
            <a:ext cx="5218341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6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237" y="1434370"/>
            <a:ext cx="11015651" cy="17789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890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7/17/19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7/17/19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ebassembly.org/docs/high-level-goal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/dotnet-core/3.0" TargetMode="External"/><Relationship Id="rId2" Type="http://schemas.openxmlformats.org/officeDocument/2006/relationships/hyperlink" Target="https://visualstudio.microsoft.com/vs/preview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microsoft.com/en-us/aspnet/core/blazor/get-started?view=aspnetcore-3.0&amp;tabs=visual-studio" TargetMode="External"/><Relationship Id="rId4" Type="http://schemas.openxmlformats.org/officeDocument/2006/relationships/hyperlink" Target="https://marketplace.visualstudio.com/items?itemName=aspnet.blazo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bit.ly/2HOvxS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E9rcqZ" TargetMode="External"/><Relationship Id="rId13" Type="http://schemas.openxmlformats.org/officeDocument/2006/relationships/hyperlink" Target="https://bit.ly/2LReCkX" TargetMode="External"/><Relationship Id="rId18" Type="http://schemas.openxmlformats.org/officeDocument/2006/relationships/image" Target="../media/image12.png"/><Relationship Id="rId3" Type="http://schemas.openxmlformats.org/officeDocument/2006/relationships/hyperlink" Target="https://bit.ly/2xJbcIK" TargetMode="External"/><Relationship Id="rId7" Type="http://schemas.openxmlformats.org/officeDocument/2006/relationships/hyperlink" Target="https://bit.ly/2JGkIC1" TargetMode="External"/><Relationship Id="rId12" Type="http://schemas.openxmlformats.org/officeDocument/2006/relationships/hyperlink" Target="https://grpc.io/" TargetMode="Externa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JD7n" TargetMode="External"/><Relationship Id="rId11" Type="http://schemas.openxmlformats.org/officeDocument/2006/relationships/hyperlink" Target="https://bit.ly/2XVrZa2" TargetMode="External"/><Relationship Id="rId5" Type="http://schemas.openxmlformats.org/officeDocument/2006/relationships/hyperlink" Target="https://bit.ly/2K9opyd" TargetMode="External"/><Relationship Id="rId15" Type="http://schemas.openxmlformats.org/officeDocument/2006/relationships/image" Target="../media/image9.svg"/><Relationship Id="rId10" Type="http://schemas.openxmlformats.org/officeDocument/2006/relationships/hyperlink" Target="https://bit.ly/2XKK0so" TargetMode="External"/><Relationship Id="rId4" Type="http://schemas.openxmlformats.org/officeDocument/2006/relationships/hyperlink" Target="https://bit.ly/2LSJrWy" TargetMode="External"/><Relationship Id="rId9" Type="http://schemas.openxmlformats.org/officeDocument/2006/relationships/hyperlink" Target="https://bit.ly/2SgaDQc" TargetMode="Externa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U8c1Z" TargetMode="External"/><Relationship Id="rId3" Type="http://schemas.openxmlformats.org/officeDocument/2006/relationships/hyperlink" Target="https://aka.ms/dotnet-cli-docs" TargetMode="External"/><Relationship Id="rId7" Type="http://schemas.openxmlformats.org/officeDocument/2006/relationships/hyperlink" Target="https://bit.ly/2ShOKz4" TargetMode="External"/><Relationship Id="rId2" Type="http://schemas.openxmlformats.org/officeDocument/2006/relationships/hyperlink" Target="https://aka.ms/dotnet-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XJPH9S" TargetMode="External"/><Relationship Id="rId5" Type="http://schemas.openxmlformats.org/officeDocument/2006/relationships/hyperlink" Target="https://aka.ms/dotnet-tutorials" TargetMode="External"/><Relationship Id="rId10" Type="http://schemas.openxmlformats.org/officeDocument/2006/relationships/image" Target="../media/image36.tiff"/><Relationship Id="rId4" Type="http://schemas.openxmlformats.org/officeDocument/2006/relationships/hyperlink" Target="https://aka.ms/netcore3releasenotes" TargetMode="External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d" TargetMode="External"/><Relationship Id="rId2" Type="http://schemas.openxmlformats.org/officeDocument/2006/relationships/hyperlink" Target="https://github.com/scottd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scottdockendorf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Developing Full Stack solutions with C# and ASP.NET Core 3.0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Scott Dockendorf</a:t>
            </a:r>
          </a:p>
          <a:p>
            <a:r>
              <a:rPr lang="it-IT" dirty="0"/>
              <a:t>Chief Technology Officer, Remote Operations</a:t>
            </a:r>
          </a:p>
          <a:p>
            <a:endParaRPr lang="it-IT" dirty="0"/>
          </a:p>
          <a:p>
            <a:r>
              <a:rPr lang="it-IT" dirty="0">
                <a:solidFill>
                  <a:schemeClr val="tx1"/>
                </a:solidFill>
              </a:rPr>
              <a:t>JuLY 16,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CFC-604D-4A6E-9CB3-15C2453F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105400"/>
            <a:ext cx="3079985" cy="1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CA3-4B8E-4914-B03A-6DA2FA1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84A-3A92-40F8-B053-8A79C032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/>
            <a:r>
              <a:rPr lang="en-US" sz="2799" dirty="0"/>
              <a:t>Build client-side web UI with .NET instead of JavaScript</a:t>
            </a:r>
          </a:p>
          <a:p>
            <a:pPr marL="342797" indent="-342797"/>
            <a:r>
              <a:rPr lang="en-US" sz="2799" dirty="0"/>
              <a:t>Call into JavaScript libraries &amp; browser APIs as needed</a:t>
            </a:r>
          </a:p>
          <a:p>
            <a:pPr marL="342797" indent="-342797"/>
            <a:r>
              <a:rPr lang="en-US" sz="2799" dirty="0"/>
              <a:t>Write reusable web UI components with C# and Razor</a:t>
            </a:r>
          </a:p>
          <a:p>
            <a:pPr marL="342797" indent="-342797"/>
            <a:r>
              <a:rPr lang="en-US" sz="2799" dirty="0"/>
              <a:t>Share .NET code with both the client and the server </a:t>
            </a:r>
          </a:p>
          <a:p>
            <a:pPr marL="342797" indent="-342797"/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A03D-FA7C-495A-952C-F57A6FFD7078}"/>
              </a:ext>
            </a:extLst>
          </p:cNvPr>
          <p:cNvSpPr txBox="1"/>
          <p:nvPr/>
        </p:nvSpPr>
        <p:spPr>
          <a:xfrm>
            <a:off x="1522413" y="4723731"/>
            <a:ext cx="6523574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 err="1">
                <a:solidFill>
                  <a:srgbClr val="FF0000"/>
                </a:solidFill>
              </a:rPr>
              <a:t>Blazor</a:t>
            </a:r>
            <a:r>
              <a:rPr lang="en-US" sz="3999" dirty="0">
                <a:solidFill>
                  <a:srgbClr val="FF0000"/>
                </a:solidFill>
              </a:rPr>
              <a:t> for </a:t>
            </a:r>
            <a:r>
              <a:rPr lang="en-US" sz="3999" dirty="0" err="1">
                <a:solidFill>
                  <a:srgbClr val="FF0000"/>
                </a:solidFill>
              </a:rPr>
              <a:t>WebAssembly</a:t>
            </a:r>
            <a:r>
              <a:rPr lang="en-US" sz="3999" dirty="0">
                <a:solidFill>
                  <a:srgbClr val="FF0000"/>
                </a:solidFill>
              </a:rPr>
              <a:t> now in </a:t>
            </a:r>
            <a:r>
              <a:rPr lang="en-US" sz="3999" i="1" dirty="0">
                <a:solidFill>
                  <a:srgbClr val="FF0000"/>
                </a:solidFill>
              </a:rPr>
              <a:t>official preview!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E0F7B7AD-E0A0-40F8-9375-3BA50844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1799" y="3395594"/>
            <a:ext cx="3887060" cy="3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7412" y="2077402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8203" y="6280070"/>
            <a:ext cx="630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99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4571" y="1638299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72C6D-B7B6-445A-A848-D372F7DA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2413" y="1904999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80" y="2632709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80" y="4361156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32" y="2454344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62" y="4269657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4398913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58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7177" y="221455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browser industry leaders: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52D8E-D26C-4DDE-ADAB-1E236F988818}"/>
              </a:ext>
            </a:extLst>
          </p:cNvPr>
          <p:cNvSpPr txBox="1"/>
          <p:nvPr/>
        </p:nvSpPr>
        <p:spPr>
          <a:xfrm>
            <a:off x="1747177" y="381000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… other tech giants: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87773-73D1-4A14-B08E-ECDAB3FFBB85}"/>
              </a:ext>
            </a:extLst>
          </p:cNvPr>
          <p:cNvSpPr txBox="1"/>
          <p:nvPr/>
        </p:nvSpPr>
        <p:spPr>
          <a:xfrm>
            <a:off x="1714322" y="55460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… and more.</a:t>
            </a:r>
          </a:p>
        </p:txBody>
      </p:sp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client or server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332" y="2327682"/>
            <a:ext cx="4045245" cy="3357365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1999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4354" y="4077648"/>
            <a:ext cx="982299" cy="584623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199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199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582" y="3321438"/>
            <a:ext cx="2259132" cy="2123311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066" y="3964344"/>
            <a:ext cx="351696" cy="57555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1530" y="4225663"/>
            <a:ext cx="351696" cy="57555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69" y="1982263"/>
            <a:ext cx="3531419" cy="3309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3156" y="3055886"/>
            <a:ext cx="3755163" cy="2790457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4312" y="2326145"/>
            <a:ext cx="1949975" cy="3363403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1999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199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199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1206" y="3699534"/>
            <a:ext cx="2065284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0324" y="4082935"/>
            <a:ext cx="911628" cy="1491873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6539" y="3639796"/>
            <a:ext cx="911627" cy="1491873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1481" y="4407940"/>
            <a:ext cx="88174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8628" y="1594148"/>
            <a:ext cx="0" cy="47405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279" y="1291594"/>
            <a:ext cx="2040732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3946" y="1291594"/>
            <a:ext cx="2144900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4556" y="4181451"/>
            <a:ext cx="2259132" cy="1453592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5374" y="5908972"/>
            <a:ext cx="2011630" cy="4306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2076350" y="5908972"/>
            <a:ext cx="929500" cy="4306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B0-6BCF-9D46-9C3B-2270D615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Machine Configuration To Run </a:t>
            </a:r>
            <a:r>
              <a:rPr lang="en-US" b="1" dirty="0" err="1">
                <a:solidFill>
                  <a:schemeClr val="accent3"/>
                </a:solidFill>
              </a:rPr>
              <a:t>Blazor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(as of 7/16/2019)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5C77-EF22-9A42-8B79-F4ECEDCE830E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/>
            <a:r>
              <a:rPr lang="en-US" sz="2799" dirty="0"/>
              <a:t>Install Visual Studio 2019 v16.2 Preview 3</a:t>
            </a:r>
            <a:br>
              <a:rPr lang="en-US" sz="2799" dirty="0"/>
            </a:br>
            <a:r>
              <a:rPr lang="en-US" sz="2799" dirty="0">
                <a:hlinkClick r:id="rId2"/>
              </a:rPr>
              <a:t>https://visualstudio.microsoft.com/vs/preview/</a:t>
            </a:r>
            <a:endParaRPr lang="en-US" sz="2799" dirty="0"/>
          </a:p>
          <a:p>
            <a:pPr marL="342797" indent="-342797"/>
            <a:r>
              <a:rPr lang="en-US" sz="2799" dirty="0"/>
              <a:t>Install </a:t>
            </a:r>
            <a:r>
              <a:rPr lang="en-US" sz="2799" dirty="0" err="1"/>
              <a:t>.net</a:t>
            </a:r>
            <a:r>
              <a:rPr lang="en-US" sz="2799" dirty="0"/>
              <a:t> Core 3.0 SDK Preview 6 </a:t>
            </a:r>
            <a:br>
              <a:rPr lang="en-US" sz="2799" dirty="0"/>
            </a:br>
            <a:r>
              <a:rPr lang="en-US" sz="2799" dirty="0">
                <a:hlinkClick r:id="rId3"/>
              </a:rPr>
              <a:t>https://dotnet.microsoft.com/download/dotnet-core/3.0</a:t>
            </a:r>
            <a:endParaRPr lang="en-US" sz="2799" dirty="0"/>
          </a:p>
          <a:p>
            <a:pPr marL="342797" indent="-342797"/>
            <a:r>
              <a:rPr lang="en-US" sz="2799" dirty="0"/>
              <a:t>Install </a:t>
            </a:r>
            <a:r>
              <a:rPr lang="en-US" sz="2799" dirty="0" err="1"/>
              <a:t>Blazor</a:t>
            </a:r>
            <a:r>
              <a:rPr lang="en-US" sz="2799" dirty="0"/>
              <a:t> Preview 6</a:t>
            </a:r>
            <a:br>
              <a:rPr lang="en-US" sz="2799" dirty="0"/>
            </a:br>
            <a:r>
              <a:rPr lang="en-US" sz="2799" dirty="0">
                <a:hlinkClick r:id="rId4"/>
              </a:rPr>
              <a:t>https://marketplace.visualstudio.com/items?itemName=aspnet.blazor</a:t>
            </a:r>
            <a:endParaRPr lang="en-US" sz="2799" dirty="0"/>
          </a:p>
          <a:p>
            <a:pPr marL="342797" indent="-342797"/>
            <a:r>
              <a:rPr lang="en-US" sz="2799" dirty="0"/>
              <a:t>Install </a:t>
            </a:r>
            <a:r>
              <a:rPr lang="en-US" sz="2799" dirty="0" err="1"/>
              <a:t>Blazor</a:t>
            </a:r>
            <a:r>
              <a:rPr lang="en-US" sz="2799" dirty="0"/>
              <a:t> Templates (Command-line)</a:t>
            </a:r>
            <a:br>
              <a:rPr lang="en-US" sz="2799" dirty="0"/>
            </a:br>
            <a:r>
              <a:rPr lang="en-US" sz="1900" dirty="0">
                <a:latin typeface="Lucida Console" panose="020B0609040504020204" pitchFamily="49" charset="0"/>
              </a:rPr>
              <a:t>dotnet new -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Microsoft.AspNetCore.Blazor.Templates</a:t>
            </a:r>
            <a:r>
              <a:rPr lang="en-US" sz="1900" dirty="0">
                <a:latin typeface="Lucida Console" panose="020B0609040504020204" pitchFamily="49" charset="0"/>
              </a:rPr>
              <a:t>::3.0.0-preview6.19307.2 </a:t>
            </a:r>
            <a:br>
              <a:rPr lang="en-US" sz="2799" dirty="0"/>
            </a:br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6C0DF-8D3B-FC49-82FD-FC96B9208E79}"/>
              </a:ext>
            </a:extLst>
          </p:cNvPr>
          <p:cNvSpPr txBox="1"/>
          <p:nvPr/>
        </p:nvSpPr>
        <p:spPr>
          <a:xfrm>
            <a:off x="908382" y="6019800"/>
            <a:ext cx="1036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Blazor</a:t>
            </a:r>
            <a:r>
              <a:rPr lang="en-US" dirty="0"/>
              <a:t> Reference </a:t>
            </a:r>
            <a:r>
              <a:rPr lang="en-US" dirty="0">
                <a:hlinkClick r:id="rId5"/>
              </a:rPr>
              <a:t>–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https://docs.microsoft.com/en-us/aspnet/core/blazor/get-started?view=aspnetcore-3.0&amp;tabs=visual-studio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89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B0-6BCF-9D46-9C3B-2270D615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Confirm SDK Installed Correctly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5C77-EF22-9A42-8B79-F4ECEDCE830E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-–version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</a:t>
            </a:r>
            <a:r>
              <a:rPr lang="en-US" sz="2000">
                <a:solidFill>
                  <a:srgbClr val="0070C0"/>
                </a:solidFill>
                <a:latin typeface="Lucida Console" panose="020B0609040504020204" pitchFamily="49" charset="0"/>
              </a:rPr>
              <a:t>-–list–</a:t>
            </a:r>
            <a:r>
              <a:rPr lang="en-US" sz="2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sdks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-–list-runtimes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endParaRPr lang="en-US" sz="2799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C086C-F740-9D46-A581-2EA4DD76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3088011"/>
            <a:ext cx="8074064" cy="3421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5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CLIENT-SIDE </a:t>
            </a:r>
            <a:r>
              <a:rPr lang="en-US" dirty="0" err="1"/>
              <a:t>Blazor</a:t>
            </a:r>
            <a:r>
              <a:rPr lang="en-US" dirty="0"/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36671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explore worker processes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01FD89D-832A-4CD6-B64D-0303DAA7D0FE}"/>
              </a:ext>
            </a:extLst>
          </p:cNvPr>
          <p:cNvSpPr txBox="1"/>
          <p:nvPr/>
        </p:nvSpPr>
        <p:spPr>
          <a:xfrm>
            <a:off x="5013616" y="3060379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059796" y="4934699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603C29B-5275-43D3-807E-D9A670AA7074}"/>
              </a:ext>
            </a:extLst>
          </p:cNvPr>
          <p:cNvSpPr txBox="1"/>
          <p:nvPr/>
        </p:nvSpPr>
        <p:spPr>
          <a:xfrm>
            <a:off x="8146835" y="4312617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C13D8B-617C-4498-AD0B-CE48818EB340}"/>
              </a:ext>
            </a:extLst>
          </p:cNvPr>
          <p:cNvSpPr/>
          <p:nvPr/>
        </p:nvSpPr>
        <p:spPr>
          <a:xfrm>
            <a:off x="8913812" y="4737639"/>
            <a:ext cx="1976754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1833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411-07B7-42C8-9F8F-1AF682A4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36867-2C98-4B91-919F-3D41CC525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pPr marL="342797" indent="-342797"/>
            <a:r>
              <a:rPr lang="en-US" sz="2399" dirty="0"/>
              <a:t>New Worker service template to build long-running worker processes</a:t>
            </a:r>
          </a:p>
          <a:p>
            <a:pPr marL="342797" indent="-342797"/>
            <a:r>
              <a:rPr lang="en-US" sz="2399" dirty="0"/>
              <a:t>Integrates with </a:t>
            </a:r>
            <a:r>
              <a:rPr lang="en-US" sz="2399" dirty="0" err="1"/>
              <a:t>.net</a:t>
            </a:r>
            <a:r>
              <a:rPr lang="en-US" sz="2399" dirty="0"/>
              <a:t> core services such as configuration, logging, dependency injection</a:t>
            </a:r>
          </a:p>
          <a:p>
            <a:pPr marL="342797" indent="-342797"/>
            <a:r>
              <a:rPr lang="en-US" sz="2399" dirty="0"/>
              <a:t>Host as Windows service, Linux </a:t>
            </a:r>
            <a:r>
              <a:rPr lang="en-US" sz="2399" dirty="0" err="1"/>
              <a:t>systemd</a:t>
            </a:r>
            <a:r>
              <a:rPr lang="en-US" sz="2399" dirty="0"/>
              <a:t>, Azure </a:t>
            </a:r>
            <a:r>
              <a:rPr lang="en-US" sz="2399" dirty="0" err="1"/>
              <a:t>WebJobs</a:t>
            </a:r>
            <a:r>
              <a:rPr lang="en-US" sz="2399" dirty="0"/>
              <a:t>, Docker containers</a:t>
            </a:r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8F6F88-7BBB-4BDB-A164-B6B8AFDE33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/>
        </p:blipFill>
        <p:spPr>
          <a:xfrm>
            <a:off x="6394373" y="439656"/>
            <a:ext cx="5218341" cy="356151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ADC5-8505-45A9-954A-586834AD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429000"/>
            <a:ext cx="5942567" cy="3268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46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Worker service TEMPLATE</a:t>
            </a:r>
          </a:p>
        </p:txBody>
      </p:sp>
    </p:spTree>
    <p:extLst>
      <p:ext uri="{BB962C8B-B14F-4D97-AF65-F5344CB8AC3E}">
        <p14:creationId xmlns:p14="http://schemas.microsoft.com/office/powerpoint/2010/main" val="9762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A831F126-6B54-4762-8E67-1BE16302EDF2}"/>
              </a:ext>
            </a:extLst>
          </p:cNvPr>
          <p:cNvSpPr txBox="1">
            <a:spLocks/>
          </p:cNvSpPr>
          <p:nvPr/>
        </p:nvSpPr>
        <p:spPr>
          <a:xfrm>
            <a:off x="585805" y="2485765"/>
            <a:ext cx="7564691" cy="49846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.NET Core 3.0 Preview 6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B78FE7-C452-4DD2-AAC9-CE0B21371F96}"/>
              </a:ext>
            </a:extLst>
          </p:cNvPr>
          <p:cNvSpPr txBox="1">
            <a:spLocks/>
          </p:cNvSpPr>
          <p:nvPr/>
        </p:nvSpPr>
        <p:spPr>
          <a:xfrm>
            <a:off x="585805" y="3339129"/>
            <a:ext cx="7881942" cy="2430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Windows desktop support with WPF and WinForms, also open source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Flexible deployment, side-by-side support and self-contained EXEs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Full-stack web development with C# and Razor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Significant performance improvements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C# language features for productivity and less errors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(</a:t>
            </a:r>
            <a:r>
              <a:rPr lang="en-US" sz="2000" dirty="0">
                <a:hlinkClick r:id="rId3"/>
              </a:rPr>
              <a:t>https://github.com/dotnet/iot</a:t>
            </a:r>
            <a:r>
              <a:rPr lang="en-US" sz="2000" dirty="0"/>
              <a:t>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&amp; AI via ML.NET (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https://bit.ly/2HOvxSU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  <a:endParaRPr lang="en-US" sz="1999" spc="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D236ED-FB74-416E-B81A-0D38681560B8}"/>
              </a:ext>
            </a:extLst>
          </p:cNvPr>
          <p:cNvSpPr/>
          <p:nvPr/>
        </p:nvSpPr>
        <p:spPr bwMode="auto">
          <a:xfrm>
            <a:off x="585805" y="1820291"/>
            <a:ext cx="1845611" cy="383948"/>
          </a:xfrm>
          <a:prstGeom prst="roundRect">
            <a:avLst>
              <a:gd name="adj" fmla="val 2632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0" rIns="91416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ANNOUNCING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0B7A8E-D296-4944-8E89-31460554A10E}"/>
              </a:ext>
            </a:extLst>
          </p:cNvPr>
          <p:cNvGrpSpPr/>
          <p:nvPr/>
        </p:nvGrpSpPr>
        <p:grpSpPr>
          <a:xfrm>
            <a:off x="7081035" y="-382119"/>
            <a:ext cx="9903420" cy="7442496"/>
            <a:chOff x="3581400" y="-500539"/>
            <a:chExt cx="9906000" cy="74444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A1B9F-7CAE-4FAE-8A97-B5D27499E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9A5F5-C396-4424-BC0B-5CA75AF01E3B}"/>
                </a:ext>
              </a:extLst>
            </p:cNvPr>
            <p:cNvSpPr/>
            <p:nvPr/>
          </p:nvSpPr>
          <p:spPr bwMode="auto">
            <a:xfrm>
              <a:off x="5880100" y="839893"/>
              <a:ext cx="6440593" cy="4309534"/>
            </a:xfrm>
            <a:prstGeom prst="rect">
              <a:avLst/>
            </a:prstGeom>
            <a:solidFill>
              <a:srgbClr val="28282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D4EF6-C83C-4000-AE5F-520F8740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" b="367"/>
            <a:stretch/>
          </p:blipFill>
          <p:spPr>
            <a:xfrm>
              <a:off x="5880099" y="839893"/>
              <a:ext cx="6440593" cy="4306824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C89535-8B66-4E59-9684-AB90F2A0745F}"/>
              </a:ext>
            </a:extLst>
          </p:cNvPr>
          <p:cNvSpPr/>
          <p:nvPr/>
        </p:nvSpPr>
        <p:spPr bwMode="auto">
          <a:xfrm>
            <a:off x="76180" y="4049277"/>
            <a:ext cx="481057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E93A3-C1CB-46DE-B902-0E7C01B2457B}"/>
              </a:ext>
            </a:extLst>
          </p:cNvPr>
          <p:cNvSpPr/>
          <p:nvPr/>
        </p:nvSpPr>
        <p:spPr bwMode="auto">
          <a:xfrm flipH="1">
            <a:off x="5905110" y="4049277"/>
            <a:ext cx="465456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4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56421E-7 -3.7037E-7 L -6.56421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/>
      <p:bldP spid="7" grpId="1"/>
      <p:bldP spid="5" grpId="0" animBg="1"/>
      <p:bldP spid="5" grpId="1" animBg="1"/>
      <p:bldP spid="3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gRPC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01FD89D-832A-4CD6-B64D-0303DAA7D0FE}"/>
              </a:ext>
            </a:extLst>
          </p:cNvPr>
          <p:cNvSpPr txBox="1"/>
          <p:nvPr/>
        </p:nvSpPr>
        <p:spPr>
          <a:xfrm>
            <a:off x="5013616" y="3060379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059796" y="4934699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603C29B-5275-43D3-807E-D9A670AA7074}"/>
              </a:ext>
            </a:extLst>
          </p:cNvPr>
          <p:cNvSpPr txBox="1"/>
          <p:nvPr/>
        </p:nvSpPr>
        <p:spPr>
          <a:xfrm>
            <a:off x="8146835" y="4312617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C13D8B-617C-4498-AD0B-CE48818EB340}"/>
              </a:ext>
            </a:extLst>
          </p:cNvPr>
          <p:cNvSpPr/>
          <p:nvPr/>
        </p:nvSpPr>
        <p:spPr>
          <a:xfrm>
            <a:off x="5036819" y="2117000"/>
            <a:ext cx="4374019" cy="2736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73493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9895-04BB-B844-ACEB-7A1B9D4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892966"/>
            <a:ext cx="5029200" cy="4812634"/>
          </a:xfrm>
        </p:spPr>
        <p:txBody>
          <a:bodyPr>
            <a:normAutofit/>
          </a:bodyPr>
          <a:lstStyle/>
          <a:p>
            <a:pPr marL="0" indent="0" defTabSz="687388">
              <a:buNone/>
            </a:pPr>
            <a:r>
              <a:rPr lang="en-US" dirty="0" err="1"/>
              <a:t>gRPC</a:t>
            </a:r>
            <a:r>
              <a:rPr lang="en-US" dirty="0"/>
              <a:t> is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modern open source </a:t>
            </a:r>
            <a:r>
              <a:rPr lang="en-US" dirty="0">
                <a:solidFill>
                  <a:srgbClr val="00B0F0"/>
                </a:solidFill>
              </a:rPr>
              <a:t>high performance RPC framework</a:t>
            </a:r>
            <a:r>
              <a:rPr lang="en-US" dirty="0"/>
              <a:t> that can run in </a:t>
            </a:r>
            <a:r>
              <a:rPr lang="en-US" dirty="0">
                <a:solidFill>
                  <a:srgbClr val="00B0F0"/>
                </a:solidFill>
              </a:rPr>
              <a:t>any environment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efficiently </a:t>
            </a:r>
            <a:r>
              <a:rPr lang="en-US" dirty="0">
                <a:solidFill>
                  <a:srgbClr val="00B0F0"/>
                </a:solidFill>
              </a:rPr>
              <a:t>connect services </a:t>
            </a:r>
            <a:r>
              <a:rPr lang="en-US" dirty="0"/>
              <a:t>in and across data centers with pluggable support for load balancing, tracing, health checking and authentication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applicable in last mile of distributed computing to </a:t>
            </a:r>
            <a:r>
              <a:rPr lang="en-US" b="1" dirty="0">
                <a:solidFill>
                  <a:srgbClr val="00B0F0"/>
                </a:solidFill>
              </a:rPr>
              <a:t>connect devices, mobile applications and browsers to backend services</a:t>
            </a:r>
          </a:p>
          <a:p>
            <a:pPr marL="685800" lvl="1" indent="-457200" defTabSz="687388"/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AAD2E-FE8E-9944-ACDA-E6A62A321A67}"/>
              </a:ext>
            </a:extLst>
          </p:cNvPr>
          <p:cNvSpPr txBox="1">
            <a:spLocks/>
          </p:cNvSpPr>
          <p:nvPr/>
        </p:nvSpPr>
        <p:spPr>
          <a:xfrm>
            <a:off x="6932612" y="1892966"/>
            <a:ext cx="3871005" cy="47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7388">
              <a:buFont typeface="Arial" pitchFamily="34" charset="0"/>
              <a:buNone/>
            </a:pPr>
            <a:r>
              <a:rPr lang="en-US" dirty="0"/>
              <a:t>USE CASES</a:t>
            </a:r>
          </a:p>
          <a:p>
            <a:r>
              <a:rPr lang="en-US" sz="2000" dirty="0"/>
              <a:t>Efficiently connecting </a:t>
            </a:r>
            <a:r>
              <a:rPr lang="en-US" sz="2000" dirty="0">
                <a:solidFill>
                  <a:srgbClr val="00B0F0"/>
                </a:solidFill>
              </a:rPr>
              <a:t>polyglot services in microservices style architecture</a:t>
            </a:r>
          </a:p>
          <a:p>
            <a:r>
              <a:rPr lang="en-US" sz="2000" dirty="0"/>
              <a:t>Connecting mobile devices, browser clients to backend services</a:t>
            </a:r>
          </a:p>
          <a:p>
            <a:r>
              <a:rPr lang="en-US" sz="2000" dirty="0"/>
              <a:t>Generating efficient client libraries</a:t>
            </a:r>
          </a:p>
          <a:p>
            <a:pPr defTabSz="687388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Important Concepts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85098-8B47-A546-A1F8-BE5B5FAF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Interoperability: Client libraries in 10 languages</a:t>
            </a:r>
            <a:br>
              <a:rPr lang="en-US" dirty="0"/>
            </a:br>
            <a:r>
              <a:rPr lang="en-US" dirty="0"/>
              <a:t>C#, C/C++, Dart, Go, Java, Node.js, PHP, Python, Ruby</a:t>
            </a:r>
          </a:p>
          <a:p>
            <a:r>
              <a:rPr lang="en-US" dirty="0" err="1">
                <a:solidFill>
                  <a:srgbClr val="00B0F0"/>
                </a:solidFill>
              </a:rPr>
              <a:t>Protobuf</a:t>
            </a:r>
            <a:r>
              <a:rPr lang="en-US" dirty="0"/>
              <a:t> (aka “</a:t>
            </a:r>
            <a:r>
              <a:rPr lang="en-US" dirty="0">
                <a:solidFill>
                  <a:srgbClr val="00B0F0"/>
                </a:solidFill>
              </a:rPr>
              <a:t>Protocol buffers</a:t>
            </a:r>
            <a:r>
              <a:rPr lang="en-US" dirty="0"/>
              <a:t>”) as interface design language</a:t>
            </a:r>
          </a:p>
          <a:p>
            <a:r>
              <a:rPr lang="en-US" dirty="0"/>
              <a:t>Highly efficient on wire and with a simple service definition framework</a:t>
            </a:r>
          </a:p>
          <a:p>
            <a:r>
              <a:rPr lang="en-US" dirty="0"/>
              <a:t>Bi-directional streaming with </a:t>
            </a:r>
            <a:r>
              <a:rPr lang="en-US" dirty="0">
                <a:solidFill>
                  <a:srgbClr val="00B0F0"/>
                </a:solidFill>
              </a:rPr>
              <a:t>http/2</a:t>
            </a:r>
            <a:r>
              <a:rPr lang="en-US" dirty="0"/>
              <a:t> based transport</a:t>
            </a:r>
          </a:p>
          <a:p>
            <a:r>
              <a:rPr lang="en-US" dirty="0"/>
              <a:t>Pluggable auth, tracing, load balancing and health checking</a:t>
            </a:r>
          </a:p>
          <a:p>
            <a:pPr defTabSz="687388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662E-B27C-4A63-BF9A-401277A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gRPC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C# with Visual Studio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F472D5-37BF-4819-BB6F-6BF586E47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88" b="35833"/>
          <a:stretch/>
        </p:blipFill>
        <p:spPr>
          <a:xfrm>
            <a:off x="303212" y="1295400"/>
            <a:ext cx="6140657" cy="3724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6F810A-C34E-4A0E-A010-00197A110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33" y="1219174"/>
            <a:ext cx="5210406" cy="4237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54D1-E9D2-4976-A15A-5BBBF923F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412" y="4068660"/>
            <a:ext cx="5904182" cy="2470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1622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 – Order Management App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968537">
            <a:off x="6576748" y="3720407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824019" flipH="1" flipV="1">
            <a:off x="6189365" y="3570214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01FD89D-832A-4CD6-B64D-0303DAA7D0FE}"/>
              </a:ext>
            </a:extLst>
          </p:cNvPr>
          <p:cNvSpPr txBox="1"/>
          <p:nvPr/>
        </p:nvSpPr>
        <p:spPr>
          <a:xfrm>
            <a:off x="4472288" y="4562692"/>
            <a:ext cx="153567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SignalR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059796" y="4934699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603C29B-5275-43D3-807E-D9A670AA7074}"/>
              </a:ext>
            </a:extLst>
          </p:cNvPr>
          <p:cNvSpPr txBox="1"/>
          <p:nvPr/>
        </p:nvSpPr>
        <p:spPr>
          <a:xfrm>
            <a:off x="8146835" y="4312617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F1EC418-7A4A-4194-A7A0-8DEAE88D9C9E}"/>
              </a:ext>
            </a:extLst>
          </p:cNvPr>
          <p:cNvSpPr txBox="1"/>
          <p:nvPr/>
        </p:nvSpPr>
        <p:spPr>
          <a:xfrm>
            <a:off x="6305367" y="4084978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80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7530-90B2-48CD-8A3F-FA0F4B1D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an order management app!</a:t>
            </a:r>
            <a:br>
              <a:rPr lang="en-US" dirty="0"/>
            </a:b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AFB5-B547-4E79-85B4-103408DE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34" y="1524000"/>
            <a:ext cx="6865155" cy="43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full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4818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ED50-6345-43EF-9612-32559025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new in ASP.NET Core 3.0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145B-6D96-49BC-9C0E-B08D500D3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2411" y="1434890"/>
            <a:ext cx="10079477" cy="4930581"/>
          </a:xfrm>
        </p:spPr>
        <p:txBody>
          <a:bodyPr numCol="2"/>
          <a:lstStyle/>
          <a:p>
            <a:r>
              <a:rPr lang="en-US" b="1" dirty="0" err="1">
                <a:solidFill>
                  <a:srgbClr val="00B0F0"/>
                </a:solidFill>
              </a:rPr>
              <a:t>Blazor</a:t>
            </a:r>
            <a:r>
              <a:rPr lang="en-US" b="1" dirty="0">
                <a:solidFill>
                  <a:srgbClr val="00B0F0"/>
                </a:solidFill>
              </a:rPr>
              <a:t> (server-side)</a:t>
            </a:r>
          </a:p>
          <a:p>
            <a:r>
              <a:rPr lang="en-US" b="1" dirty="0" err="1">
                <a:solidFill>
                  <a:srgbClr val="00B0F0"/>
                </a:solidFill>
              </a:rPr>
              <a:t>gRPC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Worker</a:t>
            </a:r>
          </a:p>
          <a:p>
            <a:r>
              <a:rPr lang="en-US" dirty="0"/>
              <a:t>Simplified shared framework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API code generation</a:t>
            </a:r>
          </a:p>
          <a:p>
            <a:r>
              <a:rPr lang="en-US" dirty="0"/>
              <a:t>Endpoint routing integration</a:t>
            </a:r>
          </a:p>
          <a:p>
            <a:r>
              <a:rPr lang="en-US" dirty="0"/>
              <a:t>C# 8 in Razor &amp; MVC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Windows service support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auto-reconnect, streaming</a:t>
            </a:r>
          </a:p>
          <a:p>
            <a:r>
              <a:rPr lang="en-US" i="1" dirty="0" err="1"/>
              <a:t>SignalR</a:t>
            </a:r>
            <a:r>
              <a:rPr lang="en-US" i="1" dirty="0"/>
              <a:t> C++ client*</a:t>
            </a:r>
          </a:p>
          <a:p>
            <a:r>
              <a:rPr lang="en-US" i="1" dirty="0"/>
              <a:t>Event counters*</a:t>
            </a:r>
          </a:p>
          <a:p>
            <a:r>
              <a:rPr lang="en-US" i="1" dirty="0"/>
              <a:t>Certificate &amp; Kerberos authentication*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i="1" dirty="0"/>
              <a:t>*Coming soon!</a:t>
            </a:r>
          </a:p>
        </p:txBody>
      </p:sp>
    </p:spTree>
    <p:extLst>
      <p:ext uri="{BB962C8B-B14F-4D97-AF65-F5344CB8AC3E}">
        <p14:creationId xmlns:p14="http://schemas.microsoft.com/office/powerpoint/2010/main" val="27561130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FC31-DB9A-497E-A2FB-565D8EBD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Core 3.0 Schedule</a:t>
            </a:r>
            <a:br>
              <a:rPr lang="en-US" dirty="0"/>
            </a:b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170C2-EF9B-46C0-9C61-2D2C4BD1A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8612" y="1434890"/>
            <a:ext cx="9752951" cy="2399840"/>
          </a:xfrm>
        </p:spPr>
        <p:txBody>
          <a:bodyPr/>
          <a:lstStyle/>
          <a:p>
            <a:r>
              <a:rPr lang="en-US" sz="2799" dirty="0"/>
              <a:t>Preview 6			- Now available!</a:t>
            </a:r>
          </a:p>
          <a:p>
            <a:r>
              <a:rPr lang="en-US" sz="2799" dirty="0"/>
              <a:t>Preview 7 (go-live)		- July</a:t>
            </a:r>
          </a:p>
          <a:p>
            <a:r>
              <a:rPr lang="en-US" sz="2799" dirty="0"/>
              <a:t>Preview 8 (go-live) 	- Aug</a:t>
            </a:r>
          </a:p>
          <a:p>
            <a:r>
              <a:rPr lang="en-US" sz="2799" dirty="0"/>
              <a:t>GA 				- Sept</a:t>
            </a:r>
          </a:p>
        </p:txBody>
      </p:sp>
    </p:spTree>
    <p:extLst>
      <p:ext uri="{BB962C8B-B14F-4D97-AF65-F5344CB8AC3E}">
        <p14:creationId xmlns:p14="http://schemas.microsoft.com/office/powerpoint/2010/main" val="189114828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151797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29761" y="3939613"/>
            <a:ext cx="2806856" cy="276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- </a:t>
            </a:r>
            <a:r>
              <a:rPr lang="en-US" sz="1999" kern="0" dirty="0">
                <a:hlinkClick r:id="rId3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/>
              <a:t> Workshop</a:t>
            </a:r>
            <a:br>
              <a:rPr lang="en-US" sz="1999" kern="0" dirty="0"/>
            </a:br>
            <a:r>
              <a:rPr lang="en-US" sz="2000" dirty="0">
                <a:hlinkClick r:id="rId6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3939613"/>
            <a:ext cx="2806856" cy="24611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What’s New</a:t>
            </a:r>
            <a:br>
              <a:rPr lang="en-US" sz="1999" kern="0" dirty="0"/>
            </a:br>
            <a:r>
              <a:rPr lang="en-US" sz="1999" kern="0" dirty="0">
                <a:hlinkClick r:id="rId7"/>
              </a:rPr>
              <a:t>https://bit.ly/2JGkIC1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Identity</a:t>
            </a:r>
            <a:br>
              <a:rPr lang="en-US" sz="1999" kern="0" dirty="0"/>
            </a:br>
            <a:r>
              <a:rPr lang="en-US" sz="1999" kern="0" dirty="0">
                <a:hlinkClick r:id="rId8"/>
              </a:rPr>
              <a:t>https://bit.ly/2E9rcqZ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Web APIs</a:t>
            </a:r>
            <a:br>
              <a:rPr lang="en-US" sz="1999" kern="0" dirty="0"/>
            </a:br>
            <a:r>
              <a:rPr lang="en-US" sz="1999" kern="0" dirty="0">
                <a:hlinkClick r:id="rId9"/>
              </a:rPr>
              <a:t>https://bit.ly/2SgaDQc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SignalR</a:t>
            </a:r>
            <a:r>
              <a:rPr lang="en-US" sz="1999" kern="0" dirty="0"/>
              <a:t> </a:t>
            </a:r>
            <a:r>
              <a:rPr lang="en-US" sz="1999" kern="0" dirty="0">
                <a:hlinkClick r:id="rId10"/>
              </a:rPr>
              <a:t>https://bit.ly/2XKK0so</a:t>
            </a:r>
            <a:endParaRPr lang="en-US" sz="1999" kern="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823084" y="3939612"/>
            <a:ext cx="2806856" cy="2153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 - </a:t>
            </a:r>
            <a:r>
              <a:rPr lang="en-US" sz="1999" kern="0" dirty="0">
                <a:hlinkClick r:id="rId11"/>
              </a:rPr>
              <a:t>https://bit.ly/2XVrZa2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br>
              <a:rPr lang="en-US" sz="1999" kern="0" dirty="0"/>
            </a:br>
            <a:r>
              <a:rPr lang="en-US" sz="2000" dirty="0">
                <a:hlinkClick r:id="rId12"/>
              </a:rPr>
              <a:t>https://grpc.io/</a:t>
            </a:r>
            <a:endParaRPr lang="en-US" sz="200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kern="0" dirty="0" err="1"/>
              <a:t>gRPC</a:t>
            </a:r>
            <a:r>
              <a:rPr lang="en-US" sz="2000" kern="0" dirty="0"/>
              <a:t> </a:t>
            </a:r>
            <a:r>
              <a:rPr lang="en-US" sz="2000" kern="0" dirty="0" err="1"/>
              <a:t>Quickstart</a:t>
            </a:r>
            <a:r>
              <a:rPr lang="en-US" sz="2000" kern="0" dirty="0"/>
              <a:t> C#</a:t>
            </a:r>
            <a:br>
              <a:rPr lang="en-US" sz="2000" kern="0" dirty="0"/>
            </a:br>
            <a:r>
              <a:rPr lang="en-US" sz="2000" dirty="0">
                <a:hlinkClick r:id="rId13"/>
              </a:rPr>
              <a:t>https://bit.ly/2LReCkX</a:t>
            </a:r>
            <a:r>
              <a:rPr lang="en-US" sz="200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endParaRPr lang="en-US" sz="1999" kern="0"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4175115" y="663012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623269" y="4160180"/>
              <a:ext cx="2382169" cy="5232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FD91616-DFF9-4B49-BDBE-DC01E398BB09}"/>
              </a:ext>
            </a:extLst>
          </p:cNvPr>
          <p:cNvGrpSpPr/>
          <p:nvPr/>
        </p:nvGrpSpPr>
        <p:grpSpPr>
          <a:xfrm>
            <a:off x="8365262" y="2069852"/>
            <a:ext cx="3527335" cy="945916"/>
            <a:chOff x="8367441" y="2847161"/>
            <a:chExt cx="3528254" cy="946162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25C1249-2AC1-4FD3-847F-442A2B47111F}"/>
                </a:ext>
              </a:extLst>
            </p:cNvPr>
            <p:cNvSpPr txBox="1"/>
            <p:nvPr/>
          </p:nvSpPr>
          <p:spPr>
            <a:xfrm>
              <a:off x="8521612" y="2890246"/>
              <a:ext cx="6075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999" kern="0" err="1">
                  <a:solidFill>
                    <a:schemeClr val="accent6"/>
                  </a:solidFill>
                </a:rPr>
                <a:t>gRPC</a:t>
              </a:r>
              <a:endParaRPr lang="en-US" sz="1999" kern="0">
                <a:solidFill>
                  <a:schemeClr val="accent6"/>
                </a:solidFill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DFCA75D-0131-480D-B63F-43958BC04489}"/>
                </a:ext>
              </a:extLst>
            </p:cNvPr>
            <p:cNvGrpSpPr/>
            <p:nvPr/>
          </p:nvGrpSpPr>
          <p:grpSpPr>
            <a:xfrm>
              <a:off x="9206160" y="2847161"/>
              <a:ext cx="1663469" cy="946162"/>
              <a:chOff x="9265021" y="2019508"/>
              <a:chExt cx="1663469" cy="946162"/>
            </a:xfrm>
            <a:solidFill>
              <a:srgbClr val="000000"/>
            </a:solidFill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F17D4DC5-CB95-4703-ACE5-4DE3295BF905}"/>
                  </a:ext>
                </a:extLst>
              </p:cNvPr>
              <p:cNvSpPr/>
              <p:nvPr/>
            </p:nvSpPr>
            <p:spPr bwMode="auto">
              <a:xfrm>
                <a:off x="9265021" y="2019508"/>
                <a:ext cx="1398628" cy="695924"/>
              </a:xfrm>
              <a:prstGeom prst="roundRect">
                <a:avLst/>
              </a:prstGeom>
              <a:solidFill>
                <a:srgbClr val="D83B01"/>
              </a:solidFill>
              <a:ln w="10795" cap="flat" cmpd="sng" algn="ctr">
                <a:solidFill>
                  <a:srgbClr val="D83B01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F30DB913-09D1-45D6-B8AD-51DCAF443891}"/>
                  </a:ext>
                </a:extLst>
              </p:cNvPr>
              <p:cNvSpPr/>
              <p:nvPr/>
            </p:nvSpPr>
            <p:spPr bwMode="auto">
              <a:xfrm>
                <a:off x="9398178" y="2148264"/>
                <a:ext cx="1398628" cy="695924"/>
              </a:xfrm>
              <a:prstGeom prst="roundRect">
                <a:avLst/>
              </a:prstGeom>
              <a:solidFill>
                <a:srgbClr val="D83B01"/>
              </a:solidFill>
              <a:ln w="10795" cap="flat" cmpd="sng" algn="ctr">
                <a:solidFill>
                  <a:srgbClr val="D83B01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682A944F-5CEC-4533-852E-F95CEB2B7FF8}"/>
                  </a:ext>
                </a:extLst>
              </p:cNvPr>
              <p:cNvSpPr/>
              <p:nvPr/>
            </p:nvSpPr>
            <p:spPr bwMode="auto">
              <a:xfrm>
                <a:off x="9529862" y="2269746"/>
                <a:ext cx="1398628" cy="695924"/>
              </a:xfrm>
              <a:prstGeom prst="roundRect">
                <a:avLst/>
              </a:prstGeom>
              <a:solidFill>
                <a:srgbClr val="D83B01"/>
              </a:solidFill>
              <a:ln w="10795" cap="flat" cmpd="sng" algn="ctr">
                <a:solidFill>
                  <a:srgbClr val="D83B01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9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Worker</a:t>
                </a:r>
              </a:p>
            </p:txBody>
          </p:sp>
        </p:grpSp>
        <p:pic>
          <p:nvPicPr>
            <p:cNvPr id="150" name="Graphic 149" descr="Line Arrow: Clockwise curve">
              <a:extLst>
                <a:ext uri="{FF2B5EF4-FFF2-40B4-BE49-F238E27FC236}">
                  <a16:creationId xmlns:a16="http://schemas.microsoft.com/office/drawing/2014/main" id="{C5647DE4-F76D-4A45-A29A-8BC89C59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6550322">
              <a:off x="8584627" y="2830351"/>
              <a:ext cx="682447" cy="1116820"/>
            </a:xfrm>
            <a:prstGeom prst="rect">
              <a:avLst/>
            </a:prstGeom>
            <a:effectLst/>
          </p:spPr>
        </p:pic>
        <p:pic>
          <p:nvPicPr>
            <p:cNvPr id="151" name="Graphic 150" descr="Line Arrow: Clockwise curve">
              <a:extLst>
                <a:ext uri="{FF2B5EF4-FFF2-40B4-BE49-F238E27FC236}">
                  <a16:creationId xmlns:a16="http://schemas.microsoft.com/office/drawing/2014/main" id="{B5ED173D-F00F-435A-B531-3906AAB5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6550322">
              <a:off x="10996061" y="2838878"/>
              <a:ext cx="682447" cy="1116820"/>
            </a:xfrm>
            <a:prstGeom prst="rect">
              <a:avLst/>
            </a:prstGeom>
            <a:effectLst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43E095B-9928-41C6-8B96-0FA7F981FFAB}"/>
                </a:ext>
              </a:extLst>
            </p:cNvPr>
            <p:cNvSpPr txBox="1"/>
            <p:nvPr/>
          </p:nvSpPr>
          <p:spPr>
            <a:xfrm>
              <a:off x="10968703" y="2890246"/>
              <a:ext cx="6075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999" kern="0" err="1">
                  <a:solidFill>
                    <a:schemeClr val="accent6"/>
                  </a:solidFill>
                </a:rPr>
                <a:t>gRPC</a:t>
              </a:r>
              <a:endParaRPr lang="en-US" sz="1999" kern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224362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3.0: A full stack solution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229543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48A31-9CD2-46E6-A320-D15268071542}"/>
              </a:ext>
            </a:extLst>
          </p:cNvPr>
          <p:cNvSpPr txBox="1"/>
          <p:nvPr/>
        </p:nvSpPr>
        <p:spPr>
          <a:xfrm>
            <a:off x="1592681" y="1626291"/>
            <a:ext cx="1040349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80FE0C-4B08-4E40-BFF5-7F5D231C8E7B}"/>
              </a:ext>
            </a:extLst>
          </p:cNvPr>
          <p:cNvSpPr txBox="1"/>
          <p:nvPr/>
        </p:nvSpPr>
        <p:spPr>
          <a:xfrm>
            <a:off x="9238386" y="1635346"/>
            <a:ext cx="1517456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29761" y="5021852"/>
            <a:ext cx="2806856" cy="92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Blazor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Components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SPA (JavaScript)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5021852"/>
            <a:ext cx="2806856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MVC / Razor Pages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Web APIs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SignalR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Security &amp; identity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823084" y="5021851"/>
            <a:ext cx="2806856" cy="615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Worker services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err="1"/>
              <a:t>gRPC</a:t>
            </a:r>
            <a:endParaRPr lang="en-US" sz="1999" kern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4175115" y="1440472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799883" y="4166138"/>
              <a:ext cx="2381486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FD91616-DFF9-4B49-BDBE-DC01E398BB09}"/>
              </a:ext>
            </a:extLst>
          </p:cNvPr>
          <p:cNvGrpSpPr/>
          <p:nvPr/>
        </p:nvGrpSpPr>
        <p:grpSpPr>
          <a:xfrm>
            <a:off x="8380412" y="2909049"/>
            <a:ext cx="3527335" cy="945916"/>
            <a:chOff x="8367441" y="2847161"/>
            <a:chExt cx="3528254" cy="946162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25C1249-2AC1-4FD3-847F-442A2B47111F}"/>
                </a:ext>
              </a:extLst>
            </p:cNvPr>
            <p:cNvSpPr txBox="1"/>
            <p:nvPr/>
          </p:nvSpPr>
          <p:spPr>
            <a:xfrm>
              <a:off x="8521612" y="2890246"/>
              <a:ext cx="6075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999" kern="0" err="1">
                  <a:solidFill>
                    <a:schemeClr val="accent6"/>
                  </a:solidFill>
                </a:rPr>
                <a:t>gRPC</a:t>
              </a:r>
              <a:endParaRPr lang="en-US" sz="1999" kern="0">
                <a:solidFill>
                  <a:schemeClr val="accent6"/>
                </a:solidFill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DFCA75D-0131-480D-B63F-43958BC04489}"/>
                </a:ext>
              </a:extLst>
            </p:cNvPr>
            <p:cNvGrpSpPr/>
            <p:nvPr/>
          </p:nvGrpSpPr>
          <p:grpSpPr>
            <a:xfrm>
              <a:off x="9206160" y="2847161"/>
              <a:ext cx="1663469" cy="946162"/>
              <a:chOff x="9265021" y="2019508"/>
              <a:chExt cx="1663469" cy="946162"/>
            </a:xfrm>
            <a:solidFill>
              <a:srgbClr val="000000"/>
            </a:solidFill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F17D4DC5-CB95-4703-ACE5-4DE3295BF905}"/>
                  </a:ext>
                </a:extLst>
              </p:cNvPr>
              <p:cNvSpPr/>
              <p:nvPr/>
            </p:nvSpPr>
            <p:spPr bwMode="auto">
              <a:xfrm>
                <a:off x="9265021" y="2019508"/>
                <a:ext cx="1398628" cy="695924"/>
              </a:xfrm>
              <a:prstGeom prst="roundRect">
                <a:avLst/>
              </a:prstGeom>
              <a:solidFill>
                <a:srgbClr val="D83B01"/>
              </a:solidFill>
              <a:ln w="10795" cap="flat" cmpd="sng" algn="ctr">
                <a:solidFill>
                  <a:srgbClr val="D83B01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F30DB913-09D1-45D6-B8AD-51DCAF443891}"/>
                  </a:ext>
                </a:extLst>
              </p:cNvPr>
              <p:cNvSpPr/>
              <p:nvPr/>
            </p:nvSpPr>
            <p:spPr bwMode="auto">
              <a:xfrm>
                <a:off x="9398178" y="2148264"/>
                <a:ext cx="1398628" cy="695924"/>
              </a:xfrm>
              <a:prstGeom prst="roundRect">
                <a:avLst/>
              </a:prstGeom>
              <a:solidFill>
                <a:srgbClr val="D83B01"/>
              </a:solidFill>
              <a:ln w="10795" cap="flat" cmpd="sng" algn="ctr">
                <a:solidFill>
                  <a:srgbClr val="D83B01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682A944F-5CEC-4533-852E-F95CEB2B7FF8}"/>
                  </a:ext>
                </a:extLst>
              </p:cNvPr>
              <p:cNvSpPr/>
              <p:nvPr/>
            </p:nvSpPr>
            <p:spPr bwMode="auto">
              <a:xfrm>
                <a:off x="9529862" y="2269746"/>
                <a:ext cx="1398628" cy="695924"/>
              </a:xfrm>
              <a:prstGeom prst="roundRect">
                <a:avLst/>
              </a:prstGeom>
              <a:solidFill>
                <a:srgbClr val="D83B01"/>
              </a:solidFill>
              <a:ln w="10795" cap="flat" cmpd="sng" algn="ctr">
                <a:solidFill>
                  <a:srgbClr val="D83B01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9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Worker</a:t>
                </a:r>
              </a:p>
            </p:txBody>
          </p:sp>
        </p:grpSp>
        <p:pic>
          <p:nvPicPr>
            <p:cNvPr id="150" name="Graphic 149" descr="Line Arrow: Clockwise curve">
              <a:extLst>
                <a:ext uri="{FF2B5EF4-FFF2-40B4-BE49-F238E27FC236}">
                  <a16:creationId xmlns:a16="http://schemas.microsoft.com/office/drawing/2014/main" id="{C5647DE4-F76D-4A45-A29A-8BC89C59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6550322">
              <a:off x="8584627" y="2830351"/>
              <a:ext cx="682447" cy="1116820"/>
            </a:xfrm>
            <a:prstGeom prst="rect">
              <a:avLst/>
            </a:prstGeom>
            <a:effectLst/>
          </p:spPr>
        </p:pic>
        <p:pic>
          <p:nvPicPr>
            <p:cNvPr id="151" name="Graphic 150" descr="Line Arrow: Clockwise curve">
              <a:extLst>
                <a:ext uri="{FF2B5EF4-FFF2-40B4-BE49-F238E27FC236}">
                  <a16:creationId xmlns:a16="http://schemas.microsoft.com/office/drawing/2014/main" id="{B5ED173D-F00F-435A-B531-3906AAB5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6550322">
              <a:off x="10996061" y="2838878"/>
              <a:ext cx="682447" cy="1116820"/>
            </a:xfrm>
            <a:prstGeom prst="rect">
              <a:avLst/>
            </a:prstGeom>
            <a:effectLst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43E095B-9928-41C6-8B96-0FA7F981FFAB}"/>
                </a:ext>
              </a:extLst>
            </p:cNvPr>
            <p:cNvSpPr txBox="1"/>
            <p:nvPr/>
          </p:nvSpPr>
          <p:spPr>
            <a:xfrm>
              <a:off x="10968703" y="2890246"/>
              <a:ext cx="6075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999" kern="0" err="1">
                  <a:solidFill>
                    <a:schemeClr val="accent6"/>
                  </a:solidFill>
                </a:rPr>
                <a:t>gRPC</a:t>
              </a:r>
              <a:endParaRPr lang="en-US" sz="1999" kern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302108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488D5AB-DB4A-4C8F-8EFB-D9881646415C}"/>
              </a:ext>
            </a:extLst>
          </p:cNvPr>
          <p:cNvSpPr txBox="1"/>
          <p:nvPr/>
        </p:nvSpPr>
        <p:spPr>
          <a:xfrm>
            <a:off x="5422790" y="1582664"/>
            <a:ext cx="1633460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199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6828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 uiExpand="1" build="p"/>
      <p:bldP spid="142" grpId="0" uiExpand="1" build="p"/>
      <p:bldP spid="143" grpId="0" uiExpand="1" build="p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5227-EF38-434F-8992-137C83C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More References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61114-EAAE-8B47-B5F7-9C75453D3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1BB-152B-014C-A320-4E26E767E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Core Documentation </a:t>
            </a:r>
            <a:r>
              <a:rPr lang="en-US" dirty="0">
                <a:hlinkClick r:id="rId2"/>
              </a:rPr>
              <a:t>https://aka.ms/dotnet-docs</a:t>
            </a:r>
            <a:r>
              <a:rPr lang="en-US" dirty="0"/>
              <a:t> </a:t>
            </a:r>
          </a:p>
          <a:p>
            <a:r>
              <a:rPr lang="en-US" dirty="0"/>
              <a:t>SDK Documentation </a:t>
            </a:r>
            <a:r>
              <a:rPr lang="en-US" dirty="0">
                <a:hlinkClick r:id="rId3"/>
              </a:rPr>
              <a:t>https://aka.ms/dotnet-cli-docs</a:t>
            </a:r>
            <a:r>
              <a:rPr lang="en-US" dirty="0"/>
              <a:t> </a:t>
            </a:r>
          </a:p>
          <a:p>
            <a:r>
              <a:rPr lang="en-US" dirty="0"/>
              <a:t>Release Notes </a:t>
            </a:r>
            <a:r>
              <a:rPr lang="en-US" dirty="0">
                <a:hlinkClick r:id="rId4"/>
              </a:rPr>
              <a:t>https://aka.ms/netcore3releasenotes</a:t>
            </a:r>
            <a:r>
              <a:rPr lang="en-US" dirty="0"/>
              <a:t> </a:t>
            </a:r>
          </a:p>
          <a:p>
            <a:r>
              <a:rPr lang="en-US" dirty="0"/>
              <a:t>Tutorials </a:t>
            </a:r>
            <a:br>
              <a:rPr lang="en-US" dirty="0"/>
            </a:br>
            <a:r>
              <a:rPr lang="en-US" dirty="0">
                <a:hlinkClick r:id="rId5"/>
              </a:rPr>
              <a:t>https://aka.ms/dotnet-tutorials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E06FF-4858-3647-B4F8-A14697C8A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DF7C7-E449-A84E-A4AC-EB2D6D96C6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>
                <a:hlinkClick r:id="rId6"/>
              </a:rPr>
              <a:t>https://bit.ly/2XJPH9S</a:t>
            </a:r>
            <a:r>
              <a:rPr lang="en-US" dirty="0"/>
              <a:t> </a:t>
            </a:r>
          </a:p>
          <a:p>
            <a:r>
              <a:rPr lang="en-US" dirty="0"/>
              <a:t>Migrate from ASP.NET to ASP.NET Core </a:t>
            </a:r>
            <a:r>
              <a:rPr lang="en-US" dirty="0">
                <a:hlinkClick r:id="rId7"/>
              </a:rPr>
              <a:t>https://bit.ly/2ShOKz4</a:t>
            </a:r>
            <a:r>
              <a:rPr lang="en-US" dirty="0"/>
              <a:t> </a:t>
            </a:r>
          </a:p>
          <a:p>
            <a:r>
              <a:rPr lang="en-US" dirty="0"/>
              <a:t>Migrate from 2.2 to 3.0</a:t>
            </a:r>
            <a:br>
              <a:rPr lang="en-US" dirty="0"/>
            </a:br>
            <a:r>
              <a:rPr lang="en-US" dirty="0">
                <a:hlinkClick r:id="rId8"/>
              </a:rPr>
              <a:t>https://bit.ly/2JU8c1Z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AE19-91EA-1649-A556-1E1F0743C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04815"/>
            <a:ext cx="2681468" cy="136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A4B7-8B84-1346-AAB6-6A73081C02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812" y="1270116"/>
            <a:ext cx="1361316" cy="1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F154D-FC65-4A85-8457-2FBFF7AE0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4A7B06-7058-4B7E-AAF3-5EDFCF965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https://Github.com/scottdock</a:t>
            </a:r>
            <a:endParaRPr lang="en-US" dirty="0"/>
          </a:p>
          <a:p>
            <a:r>
              <a:rPr lang="en-US" dirty="0">
                <a:hlinkClick r:id="rId3"/>
              </a:rPr>
              <a:t>https://twitter.com/scottd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https://www.linkedin.com/in/scottdockendorf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61AD6-6DBF-4A39-B68F-206DD5073578}"/>
              </a:ext>
            </a:extLst>
          </p:cNvPr>
          <p:cNvSpPr txBox="1">
            <a:spLocks/>
          </p:cNvSpPr>
          <p:nvPr/>
        </p:nvSpPr>
        <p:spPr>
          <a:xfrm>
            <a:off x="1065213" y="541020"/>
            <a:ext cx="9829798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Download the slides &amp; demo code @ </a:t>
            </a:r>
            <a:r>
              <a:rPr lang="en-US" sz="4400" dirty="0">
                <a:hlinkClick r:id="rId2"/>
              </a:rPr>
              <a:t>https://github.com/scottdock</a:t>
            </a:r>
            <a:r>
              <a:rPr lang="en-US" sz="4400" dirty="0"/>
              <a:t>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5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Full-stack, Client Web App C#/.net Core Application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93D0006-57BD-4AAF-8E47-57D5C3957CDA}"/>
              </a:ext>
            </a:extLst>
          </p:cNvPr>
          <p:cNvGrpSpPr/>
          <p:nvPr/>
        </p:nvGrpSpPr>
        <p:grpSpPr>
          <a:xfrm>
            <a:off x="9001788" y="4869025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EB9D73C-E027-42B3-B534-2E26F4553242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68EE691-4050-486E-B170-E20EAFDCFA09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46A2338-056C-41B3-BAFA-9A2CD7DEEC33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7B2C06A-1192-449D-8C45-DB9C9FC49D51}"/>
              </a:ext>
            </a:extLst>
          </p:cNvPr>
          <p:cNvSpPr txBox="1"/>
          <p:nvPr/>
        </p:nvSpPr>
        <p:spPr>
          <a:xfrm>
            <a:off x="3054625" y="2930580"/>
            <a:ext cx="480776" cy="1353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79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?</a:t>
            </a:r>
          </a:p>
        </p:txBody>
      </p:sp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29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19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Full-stack, Client Web App C#/.net Core Application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93D0006-57BD-4AAF-8E47-57D5C3957CDA}"/>
              </a:ext>
            </a:extLst>
          </p:cNvPr>
          <p:cNvGrpSpPr/>
          <p:nvPr/>
        </p:nvGrpSpPr>
        <p:grpSpPr>
          <a:xfrm>
            <a:off x="9001788" y="4869025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EB9D73C-E027-42B3-B534-2E26F4553242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68EE691-4050-486E-B170-E20EAFDCFA09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46A2338-056C-41B3-BAFA-9A2CD7DEEC33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9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Full-stack, Client Web App C#/.net Core Application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93D0006-57BD-4AAF-8E47-57D5C3957CDA}"/>
              </a:ext>
            </a:extLst>
          </p:cNvPr>
          <p:cNvGrpSpPr/>
          <p:nvPr/>
        </p:nvGrpSpPr>
        <p:grpSpPr>
          <a:xfrm>
            <a:off x="9001788" y="4869025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EB9D73C-E027-42B3-B534-2E26F4553242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68EE691-4050-486E-B170-E20EAFDCFA09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46A2338-056C-41B3-BAFA-9A2CD7DEEC33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5A5CBE6-D29D-4886-BFA0-1E7EF28A75E2}"/>
              </a:ext>
            </a:extLst>
          </p:cNvPr>
          <p:cNvSpPr txBox="1"/>
          <p:nvPr/>
        </p:nvSpPr>
        <p:spPr>
          <a:xfrm>
            <a:off x="5013616" y="3060379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2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Full-stack, Client Web App C#/.net Core Application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01FD89D-832A-4CD6-B64D-0303DAA7D0FE}"/>
              </a:ext>
            </a:extLst>
          </p:cNvPr>
          <p:cNvSpPr txBox="1"/>
          <p:nvPr/>
        </p:nvSpPr>
        <p:spPr>
          <a:xfrm>
            <a:off x="5013616" y="3060379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059796" y="4934699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6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Full-stack, Client Web App C#/.net Core Application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01FD89D-832A-4CD6-B64D-0303DAA7D0FE}"/>
              </a:ext>
            </a:extLst>
          </p:cNvPr>
          <p:cNvSpPr txBox="1"/>
          <p:nvPr/>
        </p:nvSpPr>
        <p:spPr>
          <a:xfrm>
            <a:off x="5013616" y="3060379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059796" y="4934699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603C29B-5275-43D3-807E-D9A670AA7074}"/>
              </a:ext>
            </a:extLst>
          </p:cNvPr>
          <p:cNvSpPr txBox="1"/>
          <p:nvPr/>
        </p:nvSpPr>
        <p:spPr>
          <a:xfrm>
            <a:off x="8146835" y="4312617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09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</a:t>
            </a:r>
            <a:r>
              <a:rPr lang="en-US" dirty="0" err="1"/>
              <a:t>Blazor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3B1C9B29-AE56-4A62-BA29-1616E493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10014" y="3893966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Graphic 74" descr="Line Arrow: Clockwise curve">
            <a:extLst>
              <a:ext uri="{FF2B5EF4-FFF2-40B4-BE49-F238E27FC236}">
                <a16:creationId xmlns:a16="http://schemas.microsoft.com/office/drawing/2014/main" id="{8BF9B8BF-F461-4EDF-9C91-2B3894CBC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4333885" y="4276789"/>
            <a:ext cx="911628" cy="1491873"/>
          </a:xfrm>
          <a:prstGeom prst="rect">
            <a:avLst/>
          </a:prstGeom>
          <a:effectLst/>
        </p:spPr>
      </p:pic>
      <p:pic>
        <p:nvPicPr>
          <p:cNvPr id="76" name="Graphic 75" descr="Line Arrow: Clockwise curve">
            <a:extLst>
              <a:ext uri="{FF2B5EF4-FFF2-40B4-BE49-F238E27FC236}">
                <a16:creationId xmlns:a16="http://schemas.microsoft.com/office/drawing/2014/main" id="{9AD84BD7-13C1-41CC-89F3-DE0CDA9E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4796397" y="3883273"/>
            <a:ext cx="911627" cy="1491873"/>
          </a:xfrm>
          <a:prstGeom prst="rect">
            <a:avLst/>
          </a:prstGeom>
          <a:effectLst/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369AEB-59E4-4CBD-B709-90288C0B3257}"/>
              </a:ext>
            </a:extLst>
          </p:cNvPr>
          <p:cNvSpPr txBox="1"/>
          <p:nvPr/>
        </p:nvSpPr>
        <p:spPr>
          <a:xfrm>
            <a:off x="2727874" y="4430095"/>
            <a:ext cx="997361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 App</a:t>
            </a:r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EA099-DE0F-0640-9117-BC8449AA7CB1}"/>
              </a:ext>
            </a:extLst>
          </p:cNvPr>
          <p:cNvSpPr txBox="1"/>
          <p:nvPr/>
        </p:nvSpPr>
        <p:spPr>
          <a:xfrm>
            <a:off x="5668951" y="5389045"/>
            <a:ext cx="103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1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83" name="Graphic 82" descr="Line Arrow: Clockwise curve">
            <a:extLst>
              <a:ext uri="{FF2B5EF4-FFF2-40B4-BE49-F238E27FC236}">
                <a16:creationId xmlns:a16="http://schemas.microsoft.com/office/drawing/2014/main" id="{ACDA94F3-431E-DA41-9636-6BCA179B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5031894" y="2861352"/>
            <a:ext cx="911628" cy="1491873"/>
          </a:xfrm>
          <a:prstGeom prst="rect">
            <a:avLst/>
          </a:prstGeom>
          <a:effectLst/>
        </p:spPr>
      </p:pic>
      <p:pic>
        <p:nvPicPr>
          <p:cNvPr id="84" name="Graphic 83" descr="Line Arrow: Clockwise curve">
            <a:extLst>
              <a:ext uri="{FF2B5EF4-FFF2-40B4-BE49-F238E27FC236}">
                <a16:creationId xmlns:a16="http://schemas.microsoft.com/office/drawing/2014/main" id="{E5E155EB-2159-BA44-ADAB-01D275756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5108490" y="2463220"/>
            <a:ext cx="911627" cy="1491873"/>
          </a:xfrm>
          <a:prstGeom prst="rect">
            <a:avLst/>
          </a:prstGeom>
          <a:effectLst/>
        </p:spPr>
      </p:pic>
      <p:pic>
        <p:nvPicPr>
          <p:cNvPr id="62" name="Graphic 61" descr="Line Arrow: Clockwise curve">
            <a:extLst>
              <a:ext uri="{FF2B5EF4-FFF2-40B4-BE49-F238E27FC236}">
                <a16:creationId xmlns:a16="http://schemas.microsoft.com/office/drawing/2014/main" id="{AA4C7D41-C610-4B9C-9AD5-8D5DE0B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>
            <a:off x="8461352" y="2840227"/>
            <a:ext cx="911628" cy="1491873"/>
          </a:xfrm>
          <a:prstGeom prst="rect">
            <a:avLst/>
          </a:prstGeom>
          <a:effectLst/>
        </p:spPr>
      </p:pic>
      <p:pic>
        <p:nvPicPr>
          <p:cNvPr id="67" name="Graphic 66" descr="Line Arrow: Clockwise curve">
            <a:extLst>
              <a:ext uri="{FF2B5EF4-FFF2-40B4-BE49-F238E27FC236}">
                <a16:creationId xmlns:a16="http://schemas.microsoft.com/office/drawing/2014/main" id="{62919649-E42C-41EB-8557-F1D5DA5B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097434" flipH="1" flipV="1">
            <a:off x="8471399" y="2434620"/>
            <a:ext cx="911627" cy="1491873"/>
          </a:xfrm>
          <a:prstGeom prst="rect">
            <a:avLst/>
          </a:prstGeom>
          <a:effectLst/>
        </p:spPr>
      </p:pic>
      <p:pic>
        <p:nvPicPr>
          <p:cNvPr id="70" name="Graphic 69" descr="Line Arrow: Clockwise curve">
            <a:extLst>
              <a:ext uri="{FF2B5EF4-FFF2-40B4-BE49-F238E27FC236}">
                <a16:creationId xmlns:a16="http://schemas.microsoft.com/office/drawing/2014/main" id="{A1EC2FCD-5A93-4E90-B548-96C16B8A8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47001">
            <a:off x="7986203" y="3898350"/>
            <a:ext cx="911628" cy="1838935"/>
          </a:xfrm>
          <a:prstGeom prst="rect">
            <a:avLst/>
          </a:prstGeom>
          <a:effectLst/>
        </p:spPr>
      </p:pic>
      <p:pic>
        <p:nvPicPr>
          <p:cNvPr id="71" name="Graphic 70" descr="Line Arrow: Clockwise curve">
            <a:extLst>
              <a:ext uri="{FF2B5EF4-FFF2-40B4-BE49-F238E27FC236}">
                <a16:creationId xmlns:a16="http://schemas.microsoft.com/office/drawing/2014/main" id="{7A71EB82-33B4-4740-A4F0-6F73C9BD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7414" flipH="1" flipV="1">
            <a:off x="8458606" y="3495903"/>
            <a:ext cx="911627" cy="1804598"/>
          </a:xfrm>
          <a:prstGeom prst="rect">
            <a:avLst/>
          </a:pr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01FD89D-832A-4CD6-B64D-0303DAA7D0FE}"/>
              </a:ext>
            </a:extLst>
          </p:cNvPr>
          <p:cNvSpPr txBox="1"/>
          <p:nvPr/>
        </p:nvSpPr>
        <p:spPr>
          <a:xfrm>
            <a:off x="5013616" y="3060379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059796" y="4934699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603C29B-5275-43D3-807E-D9A670AA7074}"/>
              </a:ext>
            </a:extLst>
          </p:cNvPr>
          <p:cNvSpPr txBox="1"/>
          <p:nvPr/>
        </p:nvSpPr>
        <p:spPr>
          <a:xfrm>
            <a:off x="8146835" y="4312617"/>
            <a:ext cx="10900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gRPC</a:t>
            </a:r>
            <a:endParaRPr lang="en-US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glow rad="228600">
                  <a:schemeClr val="accent3">
                    <a:alpha val="40000"/>
                  </a:schemeClr>
                </a:glow>
              </a:effectLst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C13D8B-617C-4498-AD0B-CE48818EB340}"/>
              </a:ext>
            </a:extLst>
          </p:cNvPr>
          <p:cNvSpPr/>
          <p:nvPr/>
        </p:nvSpPr>
        <p:spPr>
          <a:xfrm>
            <a:off x="1373493" y="1918432"/>
            <a:ext cx="3930009" cy="288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1622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933</Words>
  <Application>Microsoft Macintosh PowerPoint</Application>
  <PresentationFormat>Custom</PresentationFormat>
  <Paragraphs>261</Paragraphs>
  <Slides>32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Corbel</vt:lpstr>
      <vt:lpstr>Lucida Console</vt:lpstr>
      <vt:lpstr>Segoe UI</vt:lpstr>
      <vt:lpstr>Segoe UI Semibold</vt:lpstr>
      <vt:lpstr>Digital Blue Tunnel 16x9</vt:lpstr>
      <vt:lpstr>Developing Full Stack solutions with C# and ASP.NET Core 3.0</vt:lpstr>
      <vt:lpstr>PowerPoint Presentation</vt:lpstr>
      <vt:lpstr>.NET Core 3.0: A full stack solution </vt:lpstr>
      <vt:lpstr>Full-stack, Client Web App C#/.net Core Application</vt:lpstr>
      <vt:lpstr>Full-stack, Client Web App C#/.net Core Application</vt:lpstr>
      <vt:lpstr>Full-stack, Client Web App C#/.net Core Application</vt:lpstr>
      <vt:lpstr>Full-stack, Client Web App C#/.net Core Application</vt:lpstr>
      <vt:lpstr>Full-stack, Client Web App C#/.net Core Application</vt:lpstr>
      <vt:lpstr>Let’s start with Blazor</vt:lpstr>
      <vt:lpstr>Blazor</vt:lpstr>
      <vt:lpstr>WebAssembly.org</vt:lpstr>
      <vt:lpstr>WebAssembly Working Group https://bit.ly/32yDOCP </vt:lpstr>
      <vt:lpstr>Blazor on client or server </vt:lpstr>
      <vt:lpstr>Machine Configuration To Run Blazor  (as of 7/16/2019)</vt:lpstr>
      <vt:lpstr>Confirm SDK Installed Correctly </vt:lpstr>
      <vt:lpstr>Demo</vt:lpstr>
      <vt:lpstr>Now let’s explore worker processes</vt:lpstr>
      <vt:lpstr>Worker services</vt:lpstr>
      <vt:lpstr>Demo</vt:lpstr>
      <vt:lpstr>Let’s explore gRPC</vt:lpstr>
      <vt:lpstr>What is gRPC </vt:lpstr>
      <vt:lpstr>gRPC Important Concepts </vt:lpstr>
      <vt:lpstr>gRPC in C# with Visual Studio 2019</vt:lpstr>
      <vt:lpstr>Final Demo – Order Management App</vt:lpstr>
      <vt:lpstr>Let’s build an order management app! </vt:lpstr>
      <vt:lpstr>Demo</vt:lpstr>
      <vt:lpstr>Also new in ASP.NET Core 3.0 </vt:lpstr>
      <vt:lpstr>.net Core 3.0 Schedule </vt:lpstr>
      <vt:lpstr>References </vt:lpstr>
      <vt:lpstr>More References 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2016-05-20T18:50:28Z</dcterms:created>
  <dcterms:modified xsi:type="dcterms:W3CDTF">2019-07-17T20:10:56Z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